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0" r:id="rId6"/>
    <p:sldId id="269" r:id="rId7"/>
    <p:sldId id="270" r:id="rId8"/>
    <p:sldId id="261" r:id="rId9"/>
    <p:sldId id="271" r:id="rId10"/>
    <p:sldId id="272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51FBB"/>
    <a:srgbClr val="F1034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95" autoAdjust="0"/>
  </p:normalViewPr>
  <p:slideViewPr>
    <p:cSldViewPr>
      <p:cViewPr>
        <p:scale>
          <a:sx n="66" d="100"/>
          <a:sy n="66" d="100"/>
        </p:scale>
        <p:origin x="-63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4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81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79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51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21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9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89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80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99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79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20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00B0F0"/>
            </a:gs>
            <a:gs pos="92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D90BE-0D49-4DAB-8B65-2E483A224729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8411F-118B-40AC-8233-74ECC1CCD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82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814" y="1607841"/>
            <a:ext cx="7772400" cy="1470025"/>
          </a:xfrm>
          <a:noFill/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prstTxWarp prst="textArchUp">
              <a:avLst/>
            </a:prstTxWarp>
            <a:normAutofit/>
            <a:sp3d extrusionH="57150">
              <a:bevelT w="38100" h="38100"/>
            </a:sp3d>
          </a:bodyPr>
          <a:lstStyle/>
          <a:p>
            <a:r>
              <a:rPr lang="en-GB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Capacity: </a:t>
            </a:r>
            <a:br>
              <a:rPr lang="en-GB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GB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Making a summer fruit drink</a:t>
            </a:r>
            <a:endParaRPr lang="en-GB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28382" y="2580401"/>
            <a:ext cx="2177510" cy="3717831"/>
            <a:chOff x="3828382" y="2580401"/>
            <a:chExt cx="2177510" cy="3717831"/>
          </a:xfrm>
        </p:grpSpPr>
        <p:sp>
          <p:nvSpPr>
            <p:cNvPr id="14" name="Rounded Rectangle 13"/>
            <p:cNvSpPr/>
            <p:nvPr/>
          </p:nvSpPr>
          <p:spPr>
            <a:xfrm>
              <a:off x="4552490" y="5733256"/>
              <a:ext cx="276890" cy="432048"/>
            </a:xfrm>
            <a:prstGeom prst="round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  <a:ln>
              <a:solidFill>
                <a:srgbClr val="00000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Can 4"/>
            <p:cNvSpPr/>
            <p:nvPr/>
          </p:nvSpPr>
          <p:spPr>
            <a:xfrm rot="20186290">
              <a:off x="3828382" y="2580401"/>
              <a:ext cx="216024" cy="1008112"/>
            </a:xfrm>
            <a:prstGeom prst="can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135596" y="2702869"/>
              <a:ext cx="870296" cy="830404"/>
              <a:chOff x="6449559" y="2370689"/>
              <a:chExt cx="870296" cy="830404"/>
            </a:xfrm>
          </p:grpSpPr>
          <p:sp>
            <p:nvSpPr>
              <p:cNvPr id="8" name="Isosceles Triangle 7"/>
              <p:cNvSpPr/>
              <p:nvPr/>
            </p:nvSpPr>
            <p:spPr>
              <a:xfrm rot="2031730">
                <a:off x="6449559" y="2370689"/>
                <a:ext cx="870296" cy="551709"/>
              </a:xfrm>
              <a:prstGeom prst="triangle">
                <a:avLst/>
              </a:prstGeom>
              <a:pattFill prst="wdDnDiag">
                <a:fgClr>
                  <a:srgbClr val="F10347"/>
                </a:fgClr>
                <a:bgClr>
                  <a:srgbClr val="00B050"/>
                </a:bgClr>
              </a:pattFill>
              <a:ln>
                <a:solidFill>
                  <a:srgbClr val="00000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" name="Straight Connector 10"/>
              <p:cNvCxnSpPr>
                <a:stCxn id="8" idx="3"/>
              </p:cNvCxnSpPr>
              <p:nvPr/>
            </p:nvCxnSpPr>
            <p:spPr>
              <a:xfrm flipH="1">
                <a:off x="6524670" y="2875608"/>
                <a:ext cx="206332" cy="325485"/>
              </a:xfrm>
              <a:prstGeom prst="line">
                <a:avLst/>
              </a:prstGeom>
              <a:ln w="571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rapezoid 12"/>
            <p:cNvSpPr/>
            <p:nvPr/>
          </p:nvSpPr>
          <p:spPr>
            <a:xfrm rot="10800000">
              <a:off x="3851917" y="3480824"/>
              <a:ext cx="1728194" cy="2376263"/>
            </a:xfrm>
            <a:prstGeom prst="trapezoid">
              <a:avLst/>
            </a:prstGeom>
            <a:gradFill flip="none" rotWithShape="1">
              <a:gsLst>
                <a:gs pos="42000">
                  <a:srgbClr val="D51FBB"/>
                </a:gs>
                <a:gs pos="21000">
                  <a:srgbClr val="FFFF00"/>
                </a:gs>
                <a:gs pos="62000">
                  <a:srgbClr val="FF6633"/>
                </a:gs>
                <a:gs pos="81000">
                  <a:srgbClr val="FF0000"/>
                </a:gs>
              </a:gsLst>
              <a:lin ang="16200000" scaled="1"/>
              <a:tileRect/>
            </a:gra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296432" y="6154216"/>
              <a:ext cx="839164" cy="144016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8401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00B0F0"/>
            </a:gs>
            <a:gs pos="84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5211487" y="5492741"/>
            <a:ext cx="2723050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Next task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46667" y="1412776"/>
            <a:ext cx="7772400" cy="1470025"/>
          </a:xfrm>
          <a:noFill/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prstTxWarp prst="textArchUp">
              <a:avLst/>
            </a:prstTxWarp>
            <a:normAutofit/>
            <a:sp3d extrusionH="57150">
              <a:bevelT w="38100" h="38100"/>
            </a:sp3d>
          </a:bodyPr>
          <a:lstStyle/>
          <a:p>
            <a:r>
              <a:rPr lang="en-GB" sz="60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Well done!</a:t>
            </a:r>
            <a:endParaRPr lang="en-GB" sz="60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46167" y="2148319"/>
            <a:ext cx="870296" cy="830404"/>
            <a:chOff x="6449559" y="2370689"/>
            <a:chExt cx="870296" cy="830404"/>
          </a:xfrm>
        </p:grpSpPr>
        <p:sp>
          <p:nvSpPr>
            <p:cNvPr id="19" name="Isosceles Triangle 18"/>
            <p:cNvSpPr/>
            <p:nvPr/>
          </p:nvSpPr>
          <p:spPr>
            <a:xfrm rot="2031730">
              <a:off x="6449559" y="2370689"/>
              <a:ext cx="870296" cy="551709"/>
            </a:xfrm>
            <a:prstGeom prst="triangle">
              <a:avLst/>
            </a:prstGeom>
            <a:pattFill prst="wdDnDiag">
              <a:fgClr>
                <a:srgbClr val="F10347"/>
              </a:fgClr>
              <a:bgClr>
                <a:srgbClr val="00B050"/>
              </a:bgClr>
            </a:pattFill>
            <a:ln>
              <a:solidFill>
                <a:srgbClr val="00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/>
            <p:cNvCxnSpPr>
              <a:stCxn id="19" idx="3"/>
            </p:cNvCxnSpPr>
            <p:nvPr/>
          </p:nvCxnSpPr>
          <p:spPr>
            <a:xfrm flipH="1">
              <a:off x="6524670" y="2875608"/>
              <a:ext cx="206332" cy="325485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n 20"/>
          <p:cNvSpPr/>
          <p:nvPr/>
        </p:nvSpPr>
        <p:spPr>
          <a:xfrm rot="20186290">
            <a:off x="3699904" y="2149183"/>
            <a:ext cx="216024" cy="1008112"/>
          </a:xfrm>
          <a:prstGeom prst="can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3606770" y="2852936"/>
            <a:ext cx="1728194" cy="2927292"/>
            <a:chOff x="3630325" y="2612965"/>
            <a:chExt cx="1728194" cy="2927292"/>
          </a:xfrm>
        </p:grpSpPr>
        <p:grpSp>
          <p:nvGrpSpPr>
            <p:cNvPr id="12" name="Group 11"/>
            <p:cNvGrpSpPr/>
            <p:nvPr/>
          </p:nvGrpSpPr>
          <p:grpSpPr>
            <a:xfrm>
              <a:off x="3630325" y="2614550"/>
              <a:ext cx="1728194" cy="2925707"/>
              <a:chOff x="5404747" y="2204865"/>
              <a:chExt cx="1728194" cy="2904006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6130399" y="4543895"/>
                <a:ext cx="276890" cy="432048"/>
              </a:xfrm>
              <a:prstGeom prst="roundRect">
                <a:avLst/>
              </a:prstGeom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0"/>
              </a:gradFill>
              <a:ln>
                <a:solidFill>
                  <a:srgbClr val="000000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Trapezoid 15"/>
              <p:cNvSpPr/>
              <p:nvPr/>
            </p:nvSpPr>
            <p:spPr>
              <a:xfrm rot="10800000">
                <a:off x="5404747" y="2204865"/>
                <a:ext cx="1728194" cy="2376263"/>
              </a:xfrm>
              <a:prstGeom prst="trapezoid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8100000" scaled="1"/>
                <a:tileRect/>
              </a:gradFill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5874341" y="4964855"/>
                <a:ext cx="839164" cy="144016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Trapezoid 9"/>
            <p:cNvSpPr/>
            <p:nvPr/>
          </p:nvSpPr>
          <p:spPr>
            <a:xfrm rot="10800000">
              <a:off x="3653880" y="2612965"/>
              <a:ext cx="1681084" cy="2374325"/>
            </a:xfrm>
            <a:prstGeom prst="trapezoid">
              <a:avLst>
                <a:gd name="adj" fmla="val 24818"/>
              </a:avLst>
            </a:prstGeom>
            <a:gradFill>
              <a:gsLst>
                <a:gs pos="42000">
                  <a:srgbClr val="FFF200"/>
                </a:gs>
                <a:gs pos="97000">
                  <a:srgbClr val="FF7A00"/>
                </a:gs>
                <a:gs pos="24000">
                  <a:srgbClr val="FF0000"/>
                </a:gs>
                <a:gs pos="97000">
                  <a:srgbClr val="4D0808"/>
                </a:gs>
              </a:gsLst>
              <a:lin ang="5400000" scaled="0"/>
            </a:gradFill>
            <a:ln>
              <a:gradFill>
                <a:gsLst>
                  <a:gs pos="41000">
                    <a:srgbClr val="FFF200"/>
                  </a:gs>
                  <a:gs pos="93000">
                    <a:srgbClr val="FF7A00"/>
                  </a:gs>
                  <a:gs pos="27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956376" y="5540258"/>
            <a:ext cx="1008112" cy="112910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95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applause.wav"/>
          </p:stSnd>
        </p:sndAc>
      </p:transition>
    </mc:Choice>
    <mc:Fallback>
      <p:transition spd="slow"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67544" y="116631"/>
            <a:ext cx="8208911" cy="2462615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Why not follow the instructions or design your own summer fruit drink?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28382" y="2580401"/>
            <a:ext cx="2177510" cy="3717831"/>
            <a:chOff x="3828382" y="2580401"/>
            <a:chExt cx="2177510" cy="3717831"/>
          </a:xfrm>
        </p:grpSpPr>
        <p:sp>
          <p:nvSpPr>
            <p:cNvPr id="16" name="Rounded Rectangle 15"/>
            <p:cNvSpPr/>
            <p:nvPr/>
          </p:nvSpPr>
          <p:spPr>
            <a:xfrm>
              <a:off x="4552490" y="5733256"/>
              <a:ext cx="276890" cy="432048"/>
            </a:xfrm>
            <a:prstGeom prst="round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  <a:ln>
              <a:solidFill>
                <a:srgbClr val="00000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an 16"/>
            <p:cNvSpPr/>
            <p:nvPr/>
          </p:nvSpPr>
          <p:spPr>
            <a:xfrm rot="20186290">
              <a:off x="3828382" y="2580401"/>
              <a:ext cx="216024" cy="1008112"/>
            </a:xfrm>
            <a:prstGeom prst="can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135596" y="2702869"/>
              <a:ext cx="870296" cy="830404"/>
              <a:chOff x="6449559" y="2370689"/>
              <a:chExt cx="870296" cy="830404"/>
            </a:xfrm>
          </p:grpSpPr>
          <p:sp>
            <p:nvSpPr>
              <p:cNvPr id="21" name="Isosceles Triangle 20"/>
              <p:cNvSpPr/>
              <p:nvPr/>
            </p:nvSpPr>
            <p:spPr>
              <a:xfrm rot="2031730">
                <a:off x="6449559" y="2370689"/>
                <a:ext cx="870296" cy="551709"/>
              </a:xfrm>
              <a:prstGeom prst="triangle">
                <a:avLst/>
              </a:prstGeom>
              <a:pattFill prst="wdDnDiag">
                <a:fgClr>
                  <a:srgbClr val="F10347"/>
                </a:fgClr>
                <a:bgClr>
                  <a:srgbClr val="00B050"/>
                </a:bgClr>
              </a:pattFill>
              <a:ln>
                <a:solidFill>
                  <a:srgbClr val="00000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2" name="Straight Connector 21"/>
              <p:cNvCxnSpPr>
                <a:stCxn id="21" idx="3"/>
              </p:cNvCxnSpPr>
              <p:nvPr/>
            </p:nvCxnSpPr>
            <p:spPr>
              <a:xfrm flipH="1">
                <a:off x="6524670" y="2875608"/>
                <a:ext cx="206332" cy="325485"/>
              </a:xfrm>
              <a:prstGeom prst="line">
                <a:avLst/>
              </a:prstGeom>
              <a:ln w="571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rapezoid 18"/>
            <p:cNvSpPr/>
            <p:nvPr/>
          </p:nvSpPr>
          <p:spPr>
            <a:xfrm rot="10800000">
              <a:off x="3851917" y="3480824"/>
              <a:ext cx="1728194" cy="2376263"/>
            </a:xfrm>
            <a:prstGeom prst="trapezoid">
              <a:avLst/>
            </a:prstGeom>
            <a:gradFill flip="none" rotWithShape="1">
              <a:gsLst>
                <a:gs pos="42000">
                  <a:srgbClr val="D51FBB"/>
                </a:gs>
                <a:gs pos="21000">
                  <a:srgbClr val="FFFF00"/>
                </a:gs>
                <a:gs pos="62000">
                  <a:srgbClr val="FF6633"/>
                </a:gs>
                <a:gs pos="81000">
                  <a:srgbClr val="FF0000"/>
                </a:gs>
              </a:gsLst>
              <a:lin ang="16200000" scaled="1"/>
              <a:tileRect/>
            </a:gra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96432" y="6154216"/>
              <a:ext cx="839164" cy="144016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201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rgbClr val="00B0F0"/>
            </a:gs>
            <a:gs pos="98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5" y="116632"/>
            <a:ext cx="6048672" cy="1224136"/>
          </a:xfrm>
          <a:noFill/>
          <a:ln>
            <a:noFill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You will need:</a:t>
            </a:r>
            <a:r>
              <a:rPr lang="en-GB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/>
            </a:r>
            <a:br>
              <a:rPr lang="en-GB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</a:br>
            <a:r>
              <a:rPr lang="en-GB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2</a:t>
            </a:r>
            <a:r>
              <a:rPr lang="en-GB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00 </a:t>
            </a:r>
            <a:r>
              <a:rPr lang="en-GB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ml</a:t>
            </a:r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 cranberry </a:t>
            </a:r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juice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71599" y="5085184"/>
            <a:ext cx="7344816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Which measuring jug has the correct amount of cranberry juice?</a:t>
            </a: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916832"/>
            <a:ext cx="3212335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024" y="1916832"/>
            <a:ext cx="3212335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1547664" y="4393282"/>
            <a:ext cx="1944216" cy="432048"/>
          </a:xfrm>
          <a:prstGeom prst="rect">
            <a:avLst/>
          </a:prstGeom>
          <a:solidFill>
            <a:srgbClr val="F10347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5292506" y="4221088"/>
            <a:ext cx="1908000" cy="612000"/>
          </a:xfrm>
          <a:prstGeom prst="rect">
            <a:avLst/>
          </a:prstGeom>
          <a:solidFill>
            <a:srgbClr val="F10347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36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rgbClr val="00B0F0"/>
            </a:gs>
            <a:gs pos="75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491880" y="2212957"/>
            <a:ext cx="1728194" cy="2904006"/>
            <a:chOff x="5404747" y="2204865"/>
            <a:chExt cx="1728194" cy="2904006"/>
          </a:xfrm>
        </p:grpSpPr>
        <p:sp>
          <p:nvSpPr>
            <p:cNvPr id="8" name="Rounded Rectangle 7"/>
            <p:cNvSpPr/>
            <p:nvPr/>
          </p:nvSpPr>
          <p:spPr>
            <a:xfrm>
              <a:off x="6130399" y="4543895"/>
              <a:ext cx="276890" cy="432048"/>
            </a:xfrm>
            <a:prstGeom prst="round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  <a:ln>
              <a:solidFill>
                <a:srgbClr val="00000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rapezoid 10"/>
            <p:cNvSpPr/>
            <p:nvPr/>
          </p:nvSpPr>
          <p:spPr>
            <a:xfrm rot="10800000">
              <a:off x="5404747" y="2204865"/>
              <a:ext cx="1728194" cy="2376263"/>
            </a:xfrm>
            <a:prstGeom prst="trapezoid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874341" y="4964855"/>
              <a:ext cx="839164" cy="144016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>
          <a:xfrm>
            <a:off x="251520" y="260648"/>
            <a:ext cx="6624735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Sorry, you picked 300ml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244387" y="5382862"/>
            <a:ext cx="2813884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Try Again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7956376" y="5434648"/>
            <a:ext cx="978225" cy="1142482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00B0F0"/>
            </a:gs>
            <a:gs pos="80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297222" y="5445224"/>
            <a:ext cx="3576085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Next question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630325" y="2614551"/>
            <a:ext cx="1728194" cy="2904006"/>
            <a:chOff x="3630325" y="2614551"/>
            <a:chExt cx="1728194" cy="2904006"/>
          </a:xfrm>
        </p:grpSpPr>
        <p:grpSp>
          <p:nvGrpSpPr>
            <p:cNvPr id="12" name="Group 11"/>
            <p:cNvGrpSpPr/>
            <p:nvPr/>
          </p:nvGrpSpPr>
          <p:grpSpPr>
            <a:xfrm>
              <a:off x="3630325" y="2614551"/>
              <a:ext cx="1728194" cy="2904006"/>
              <a:chOff x="5404747" y="2204865"/>
              <a:chExt cx="1728194" cy="2904006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6130399" y="4543895"/>
                <a:ext cx="276890" cy="432048"/>
              </a:xfrm>
              <a:prstGeom prst="roundRect">
                <a:avLst/>
              </a:prstGeom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0"/>
              </a:gradFill>
              <a:ln>
                <a:solidFill>
                  <a:srgbClr val="000000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Trapezoid 15"/>
              <p:cNvSpPr/>
              <p:nvPr/>
            </p:nvSpPr>
            <p:spPr>
              <a:xfrm rot="10800000">
                <a:off x="5404747" y="2204865"/>
                <a:ext cx="1728194" cy="2376263"/>
              </a:xfrm>
              <a:prstGeom prst="trapezoid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8100000" scaled="1"/>
                <a:tileRect/>
              </a:gradFill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5874341" y="4964855"/>
                <a:ext cx="839164" cy="144016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" name="Trapezoid 4"/>
            <p:cNvSpPr/>
            <p:nvPr/>
          </p:nvSpPr>
          <p:spPr>
            <a:xfrm rot="10800000">
              <a:off x="3918356" y="4186312"/>
              <a:ext cx="1152129" cy="804502"/>
            </a:xfrm>
            <a:prstGeom prst="trapezoid">
              <a:avLst>
                <a:gd name="adj" fmla="val 18821"/>
              </a:avLst>
            </a:prstGeom>
            <a:solidFill>
              <a:srgbClr val="F10347">
                <a:alpha val="85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46667" y="1412776"/>
            <a:ext cx="7772400" cy="1470025"/>
          </a:xfrm>
          <a:noFill/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prstTxWarp prst="textArchUp">
              <a:avLst/>
            </a:prstTxWarp>
            <a:normAutofit/>
            <a:sp3d extrusionH="57150">
              <a:bevelT w="38100" h="38100"/>
            </a:sp3d>
          </a:bodyPr>
          <a:lstStyle/>
          <a:p>
            <a:r>
              <a:rPr lang="en-GB" sz="60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Well done!</a:t>
            </a:r>
            <a:endParaRPr lang="en-GB" sz="60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956376" y="5540258"/>
            <a:ext cx="1008112" cy="112910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7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00B0F0"/>
            </a:gs>
            <a:gs pos="99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67545" y="116632"/>
            <a:ext cx="6048672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You will need:</a:t>
            </a:r>
            <a:b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</a:br>
            <a:r>
              <a:rPr lang="en-GB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1</a:t>
            </a:r>
            <a:r>
              <a:rPr lang="en-GB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00 ml</a:t>
            </a:r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 pineapple juice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71599" y="5085184"/>
            <a:ext cx="7344816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Which measuring jug has the correct amount of </a:t>
            </a:r>
            <a:r>
              <a:rPr lang="en-GB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pineapple </a:t>
            </a:r>
            <a:r>
              <a:rPr lang="en-GB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juice?</a:t>
            </a:r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971599" y="1916832"/>
            <a:ext cx="3212335" cy="3024336"/>
            <a:chOff x="971599" y="1916832"/>
            <a:chExt cx="3212335" cy="3024336"/>
          </a:xfrm>
        </p:grpSpPr>
        <p:pic>
          <p:nvPicPr>
            <p:cNvPr id="9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599" y="1916832"/>
              <a:ext cx="3212335" cy="302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1">
              <a:hlinkClick r:id="rId3" action="ppaction://hlinksldjump"/>
            </p:cNvPr>
            <p:cNvSpPr/>
            <p:nvPr/>
          </p:nvSpPr>
          <p:spPr>
            <a:xfrm>
              <a:off x="1547664" y="4393282"/>
              <a:ext cx="1944216" cy="432048"/>
            </a:xfrm>
            <a:prstGeom prst="rect">
              <a:avLst/>
            </a:prstGeom>
            <a:solidFill>
              <a:srgbClr val="FFFF00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46052" y="1940967"/>
            <a:ext cx="3212335" cy="3024336"/>
            <a:chOff x="4946052" y="1940967"/>
            <a:chExt cx="3212335" cy="3024336"/>
          </a:xfrm>
        </p:grpSpPr>
        <p:pic>
          <p:nvPicPr>
            <p:cNvPr id="10" name="Picture 2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6052" y="1940967"/>
              <a:ext cx="3212335" cy="302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>
              <a:hlinkClick r:id="rId5" action="ppaction://hlinksldjump"/>
            </p:cNvPr>
            <p:cNvSpPr/>
            <p:nvPr/>
          </p:nvSpPr>
          <p:spPr>
            <a:xfrm>
              <a:off x="5544109" y="4573330"/>
              <a:ext cx="1908000" cy="288000"/>
            </a:xfrm>
            <a:prstGeom prst="rect">
              <a:avLst/>
            </a:prstGeom>
            <a:solidFill>
              <a:srgbClr val="FFFF00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00B0F0"/>
            </a:gs>
            <a:gs pos="80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251520" y="260648"/>
            <a:ext cx="6624735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Sorry, you picked 200ml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244387" y="5382862"/>
            <a:ext cx="2813884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Try Again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03848" y="2590293"/>
            <a:ext cx="1728194" cy="2904006"/>
            <a:chOff x="3630325" y="2614551"/>
            <a:chExt cx="1728194" cy="2904006"/>
          </a:xfrm>
        </p:grpSpPr>
        <p:grpSp>
          <p:nvGrpSpPr>
            <p:cNvPr id="12" name="Group 11"/>
            <p:cNvGrpSpPr/>
            <p:nvPr/>
          </p:nvGrpSpPr>
          <p:grpSpPr>
            <a:xfrm>
              <a:off x="3630325" y="2614551"/>
              <a:ext cx="1728194" cy="2904006"/>
              <a:chOff x="5404747" y="2204865"/>
              <a:chExt cx="1728194" cy="2904006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6130399" y="4543895"/>
                <a:ext cx="276890" cy="432048"/>
              </a:xfrm>
              <a:prstGeom prst="roundRect">
                <a:avLst/>
              </a:prstGeom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0"/>
              </a:gradFill>
              <a:ln>
                <a:solidFill>
                  <a:srgbClr val="000000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Trapezoid 15"/>
              <p:cNvSpPr/>
              <p:nvPr/>
            </p:nvSpPr>
            <p:spPr>
              <a:xfrm rot="10800000">
                <a:off x="5404747" y="2204865"/>
                <a:ext cx="1728194" cy="2376263"/>
              </a:xfrm>
              <a:prstGeom prst="trapezoid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8100000" scaled="1"/>
                <a:tileRect/>
              </a:gradFill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5874341" y="4964855"/>
                <a:ext cx="839164" cy="144016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" name="Trapezoid 13"/>
            <p:cNvSpPr/>
            <p:nvPr/>
          </p:nvSpPr>
          <p:spPr>
            <a:xfrm rot="10800000">
              <a:off x="3918356" y="4186312"/>
              <a:ext cx="1152129" cy="804502"/>
            </a:xfrm>
            <a:prstGeom prst="trapezoid">
              <a:avLst>
                <a:gd name="adj" fmla="val 18821"/>
              </a:avLst>
            </a:prstGeom>
            <a:solidFill>
              <a:srgbClr val="F10347">
                <a:alpha val="85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7956376" y="5434648"/>
            <a:ext cx="978225" cy="1142482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00B0F0"/>
            </a:gs>
            <a:gs pos="80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297222" y="5445224"/>
            <a:ext cx="3576085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Next question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630325" y="2614551"/>
            <a:ext cx="1728194" cy="2904006"/>
            <a:chOff x="5404747" y="2204865"/>
            <a:chExt cx="1728194" cy="2904006"/>
          </a:xfrm>
        </p:grpSpPr>
        <p:sp>
          <p:nvSpPr>
            <p:cNvPr id="13" name="Rounded Rectangle 12"/>
            <p:cNvSpPr/>
            <p:nvPr/>
          </p:nvSpPr>
          <p:spPr>
            <a:xfrm>
              <a:off x="6130399" y="4543895"/>
              <a:ext cx="276890" cy="432048"/>
            </a:xfrm>
            <a:prstGeom prst="round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  <a:ln>
              <a:solidFill>
                <a:srgbClr val="00000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rapezoid 15"/>
            <p:cNvSpPr/>
            <p:nvPr/>
          </p:nvSpPr>
          <p:spPr>
            <a:xfrm rot="10800000">
              <a:off x="5404747" y="2204865"/>
              <a:ext cx="1728194" cy="2376263"/>
            </a:xfrm>
            <a:prstGeom prst="trapezoid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874341" y="4964855"/>
              <a:ext cx="839164" cy="144016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46667" y="1412776"/>
            <a:ext cx="7772400" cy="1470025"/>
          </a:xfrm>
          <a:noFill/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prstTxWarp prst="textArchUp">
              <a:avLst/>
            </a:prstTxWarp>
            <a:normAutofit/>
            <a:sp3d extrusionH="57150">
              <a:bevelT w="38100" h="38100"/>
            </a:sp3d>
          </a:bodyPr>
          <a:lstStyle/>
          <a:p>
            <a:r>
              <a:rPr lang="en-GB" sz="60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Well done!</a:t>
            </a:r>
            <a:endParaRPr lang="en-GB" sz="60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rapezoid 13"/>
          <p:cNvSpPr/>
          <p:nvPr/>
        </p:nvSpPr>
        <p:spPr>
          <a:xfrm rot="10800000">
            <a:off x="3872598" y="3946696"/>
            <a:ext cx="1243645" cy="1044118"/>
          </a:xfrm>
          <a:prstGeom prst="trapezoid">
            <a:avLst>
              <a:gd name="adj" fmla="val 19527"/>
            </a:avLst>
          </a:prstGeom>
          <a:gradFill>
            <a:gsLst>
              <a:gs pos="72000">
                <a:srgbClr val="FFF200"/>
              </a:gs>
              <a:gs pos="92000">
                <a:srgbClr val="FF7A00"/>
              </a:gs>
              <a:gs pos="43000">
                <a:srgbClr val="FF0000"/>
              </a:gs>
              <a:gs pos="97000">
                <a:srgbClr val="4D0808"/>
              </a:gs>
            </a:gsLst>
            <a:lin ang="5400000" scaled="0"/>
          </a:gradFill>
          <a:ln>
            <a:gradFill>
              <a:gsLst>
                <a:gs pos="41000">
                  <a:srgbClr val="FFF200"/>
                </a:gs>
                <a:gs pos="93000">
                  <a:srgbClr val="FF7A00"/>
                </a:gs>
                <a:gs pos="27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956376" y="5540258"/>
            <a:ext cx="1008112" cy="112910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097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applause.wav"/>
          </p:stSnd>
        </p:sndAc>
      </p:transition>
    </mc:Choice>
    <mc:Fallback>
      <p:transition spd="slow"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B0F0"/>
            </a:gs>
            <a:gs pos="98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67545" y="116632"/>
            <a:ext cx="6048672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You will need:</a:t>
            </a:r>
            <a:b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</a:br>
            <a:r>
              <a:rPr lang="en-GB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400 ml</a:t>
            </a:r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 sparkling water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71599" y="5085184"/>
            <a:ext cx="7344816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Which measuring jug has the correct amount of </a:t>
            </a:r>
            <a:r>
              <a:rPr lang="en-GB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sparkling water?</a:t>
            </a:r>
            <a:endParaRPr lang="en-GB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971599" y="1916832"/>
            <a:ext cx="3212335" cy="3024336"/>
            <a:chOff x="971599" y="1916832"/>
            <a:chExt cx="3212335" cy="3024336"/>
          </a:xfrm>
        </p:grpSpPr>
        <p:pic>
          <p:nvPicPr>
            <p:cNvPr id="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599" y="1916832"/>
              <a:ext cx="3212335" cy="302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hlinkClick r:id="rId3" action="ppaction://hlinksldjump"/>
            </p:cNvPr>
            <p:cNvSpPr/>
            <p:nvPr/>
          </p:nvSpPr>
          <p:spPr>
            <a:xfrm>
              <a:off x="1547664" y="4393282"/>
              <a:ext cx="1944216" cy="432048"/>
            </a:xfrm>
            <a:prstGeom prst="rect">
              <a:avLst/>
            </a:prstGeom>
            <a:solidFill>
              <a:srgbClr val="0070C0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30028" y="1916832"/>
            <a:ext cx="3212335" cy="3024336"/>
            <a:chOff x="4730028" y="1916832"/>
            <a:chExt cx="3212335" cy="3024336"/>
          </a:xfrm>
        </p:grpSpPr>
        <p:pic>
          <p:nvPicPr>
            <p:cNvPr id="7" name="Picture 2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0028" y="1916832"/>
              <a:ext cx="3212335" cy="302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>
              <a:hlinkClick r:id="rId5" action="ppaction://hlinksldjump"/>
            </p:cNvPr>
            <p:cNvSpPr/>
            <p:nvPr/>
          </p:nvSpPr>
          <p:spPr>
            <a:xfrm>
              <a:off x="5292080" y="4005064"/>
              <a:ext cx="1944000" cy="820266"/>
            </a:xfrm>
            <a:prstGeom prst="rect">
              <a:avLst/>
            </a:prstGeom>
            <a:solidFill>
              <a:srgbClr val="0070C0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327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00B0F0"/>
            </a:gs>
            <a:gs pos="80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251520" y="260648"/>
            <a:ext cx="6624735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Sorry, you picked 200ml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244387" y="5382862"/>
            <a:ext cx="2813884" cy="1224136"/>
          </a:xfrm>
          <a:prstGeom prst="rect">
            <a:avLst/>
          </a:prstGeom>
          <a:noFill/>
          <a:ln w="26425" cap="flat" cmpd="sng" algn="ctr">
            <a:noFill/>
            <a:prstDash val="solid"/>
          </a:ln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Try Again</a:t>
            </a:r>
            <a:endParaRPr lang="en-GB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203848" y="2590293"/>
            <a:ext cx="1728194" cy="2904006"/>
            <a:chOff x="5404747" y="2204865"/>
            <a:chExt cx="1728194" cy="2904006"/>
          </a:xfrm>
        </p:grpSpPr>
        <p:sp>
          <p:nvSpPr>
            <p:cNvPr id="15" name="Rounded Rectangle 14"/>
            <p:cNvSpPr/>
            <p:nvPr/>
          </p:nvSpPr>
          <p:spPr>
            <a:xfrm>
              <a:off x="6130399" y="4543895"/>
              <a:ext cx="276890" cy="432048"/>
            </a:xfrm>
            <a:prstGeom prst="round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  <a:ln>
              <a:solidFill>
                <a:srgbClr val="00000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rapezoid 15"/>
            <p:cNvSpPr/>
            <p:nvPr/>
          </p:nvSpPr>
          <p:spPr>
            <a:xfrm rot="10800000">
              <a:off x="5404747" y="2204865"/>
              <a:ext cx="1728194" cy="2376263"/>
            </a:xfrm>
            <a:prstGeom prst="trapezoid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874341" y="4964855"/>
              <a:ext cx="839164" cy="144016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rapezoid 10"/>
          <p:cNvSpPr/>
          <p:nvPr/>
        </p:nvSpPr>
        <p:spPr>
          <a:xfrm rot="10800000">
            <a:off x="3446121" y="3885205"/>
            <a:ext cx="1243645" cy="1044118"/>
          </a:xfrm>
          <a:prstGeom prst="trapezoid">
            <a:avLst>
              <a:gd name="adj" fmla="val 19527"/>
            </a:avLst>
          </a:prstGeom>
          <a:gradFill>
            <a:gsLst>
              <a:gs pos="72000">
                <a:srgbClr val="FFF200"/>
              </a:gs>
              <a:gs pos="92000">
                <a:srgbClr val="FF7A00"/>
              </a:gs>
              <a:gs pos="43000">
                <a:srgbClr val="FF0000"/>
              </a:gs>
              <a:gs pos="97000">
                <a:srgbClr val="4D0808"/>
              </a:gs>
            </a:gsLst>
            <a:lin ang="5400000" scaled="0"/>
          </a:gradFill>
          <a:ln>
            <a:gradFill>
              <a:gsLst>
                <a:gs pos="41000">
                  <a:srgbClr val="FFF200"/>
                </a:gs>
                <a:gs pos="93000">
                  <a:srgbClr val="FF7A00"/>
                </a:gs>
                <a:gs pos="27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7956376" y="5434648"/>
            <a:ext cx="978225" cy="1142482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7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ustom 1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96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Capacity:  Making a summer fruit drink</vt:lpstr>
      <vt:lpstr>You will need: 200 ml cranberry juice</vt:lpstr>
      <vt:lpstr>PowerPoint Presentation</vt:lpstr>
      <vt:lpstr>Well done!</vt:lpstr>
      <vt:lpstr>PowerPoint Presentation</vt:lpstr>
      <vt:lpstr>PowerPoint Presentation</vt:lpstr>
      <vt:lpstr>Well done!</vt:lpstr>
      <vt:lpstr>PowerPoint Presentation</vt:lpstr>
      <vt:lpstr>PowerPoint Presentation</vt:lpstr>
      <vt:lpstr>Well done!</vt:lpstr>
      <vt:lpstr>PowerPoint Presentation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Colin2</dc:creator>
  <cp:lastModifiedBy>Colin2</cp:lastModifiedBy>
  <cp:revision>45</cp:revision>
  <dcterms:created xsi:type="dcterms:W3CDTF">2015-04-15T09:32:35Z</dcterms:created>
  <dcterms:modified xsi:type="dcterms:W3CDTF">2017-01-12T15:57:02Z</dcterms:modified>
</cp:coreProperties>
</file>